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309" r:id="rId6"/>
    <p:sldId id="310" r:id="rId7"/>
    <p:sldId id="311" r:id="rId8"/>
    <p:sldId id="263" r:id="rId9"/>
    <p:sldId id="260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3" r:id="rId29"/>
    <p:sldId id="292" r:id="rId30"/>
    <p:sldId id="294" r:id="rId31"/>
    <p:sldId id="295" r:id="rId32"/>
    <p:sldId id="296" r:id="rId33"/>
    <p:sldId id="298" r:id="rId34"/>
    <p:sldId id="297" r:id="rId35"/>
    <p:sldId id="299" r:id="rId36"/>
    <p:sldId id="300" r:id="rId37"/>
    <p:sldId id="301" r:id="rId38"/>
    <p:sldId id="302" r:id="rId39"/>
    <p:sldId id="303" r:id="rId40"/>
    <p:sldId id="304" r:id="rId41"/>
    <p:sldId id="273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F0DA"/>
          </a:solidFill>
        </a:fill>
      </a:tcStyle>
    </a:wholeTbl>
    <a:band2H>
      <a:tcTxStyle/>
      <a:tcStyle>
        <a:tcBdr/>
        <a:fill>
          <a:solidFill>
            <a:srgbClr val="F0F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3837" autoAdjust="0"/>
  </p:normalViewPr>
  <p:slideViewPr>
    <p:cSldViewPr snapToGrid="0" snapToObjects="1">
      <p:cViewPr varScale="1">
        <p:scale>
          <a:sx n="105" d="100"/>
          <a:sy n="105" d="100"/>
        </p:scale>
        <p:origin x="6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7" descr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512" y="2105025"/>
            <a:ext cx="9359901" cy="4751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Rectangle 7"/>
          <p:cNvSpPr/>
          <p:nvPr/>
        </p:nvSpPr>
        <p:spPr>
          <a:xfrm>
            <a:off x="0" y="0"/>
            <a:ext cx="963613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Rectangle 56"/>
          <p:cNvSpPr/>
          <p:nvPr/>
        </p:nvSpPr>
        <p:spPr>
          <a:xfrm>
            <a:off x="962025" y="0"/>
            <a:ext cx="44450" cy="6858000"/>
          </a:xfrm>
          <a:prstGeom prst="rect">
            <a:avLst/>
          </a:prstGeom>
          <a:solidFill>
            <a:srgbClr val="8EC0C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Rectangle 6"/>
          <p:cNvSpPr/>
          <p:nvPr/>
        </p:nvSpPr>
        <p:spPr>
          <a:xfrm>
            <a:off x="1006475" y="0"/>
            <a:ext cx="7934325" cy="6858000"/>
          </a:xfrm>
          <a:prstGeom prst="rect">
            <a:avLst/>
          </a:prstGeom>
          <a:solidFill>
            <a:srgbClr val="1F2D29">
              <a:alpha val="92155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Rectangle 7"/>
          <p:cNvSpPr/>
          <p:nvPr/>
        </p:nvSpPr>
        <p:spPr>
          <a:xfrm>
            <a:off x="8940800" y="0"/>
            <a:ext cx="26988" cy="6858000"/>
          </a:xfrm>
          <a:prstGeom prst="rect">
            <a:avLst/>
          </a:prstGeom>
          <a:solidFill>
            <a:srgbClr val="8EC0C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extBox 12"/>
          <p:cNvSpPr txBox="1"/>
          <p:nvPr/>
        </p:nvSpPr>
        <p:spPr>
          <a:xfrm>
            <a:off x="2190750" y="3262312"/>
            <a:ext cx="415925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 defTabSz="914400">
              <a:defRPr sz="2400">
                <a:solidFill>
                  <a:srgbClr val="8EC0C1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6"/>
          <p:cNvSpPr txBox="1"/>
          <p:nvPr/>
        </p:nvSpPr>
        <p:spPr>
          <a:xfrm>
            <a:off x="2193925" y="639762"/>
            <a:ext cx="41592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 defTabSz="914400">
              <a:defRPr>
                <a:solidFill>
                  <a:srgbClr val="8EC0C1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512" y="2105025"/>
            <a:ext cx="9359901" cy="4751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14" descr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7"/>
          <p:cNvSpPr/>
          <p:nvPr/>
        </p:nvSpPr>
        <p:spPr>
          <a:xfrm>
            <a:off x="0" y="0"/>
            <a:ext cx="963613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tangle 56"/>
          <p:cNvSpPr/>
          <p:nvPr/>
        </p:nvSpPr>
        <p:spPr>
          <a:xfrm>
            <a:off x="962025" y="0"/>
            <a:ext cx="44450" cy="6858000"/>
          </a:xfrm>
          <a:prstGeom prst="rect">
            <a:avLst/>
          </a:prstGeom>
          <a:solidFill>
            <a:srgbClr val="8EC0C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Rectangle 11"/>
          <p:cNvSpPr/>
          <p:nvPr/>
        </p:nvSpPr>
        <p:spPr>
          <a:xfrm>
            <a:off x="1003300" y="0"/>
            <a:ext cx="10372725" cy="6858000"/>
          </a:xfrm>
          <a:prstGeom prst="rect">
            <a:avLst/>
          </a:prstGeom>
          <a:solidFill>
            <a:srgbClr val="1F2D29">
              <a:alpha val="92155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Rectangle 12"/>
          <p:cNvSpPr/>
          <p:nvPr/>
        </p:nvSpPr>
        <p:spPr>
          <a:xfrm>
            <a:off x="11376025" y="0"/>
            <a:ext cx="28575" cy="6858000"/>
          </a:xfrm>
          <a:prstGeom prst="rect">
            <a:avLst/>
          </a:prstGeom>
          <a:solidFill>
            <a:srgbClr val="8EC0C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5337" y="149313"/>
            <a:ext cx="358413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914400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8EC0C1"/>
        </a:buClr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8EC0C1"/>
        </a:buClr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8EC0C1"/>
        </a:buClr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8EC0C1"/>
        </a:buClr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8EC0C1"/>
        </a:buClr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8EC0C1"/>
        </a:buClr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8EC0C1"/>
        </a:buClr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8EC0C1"/>
        </a:buClr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8EC0C1"/>
        </a:buClr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 txBox="1">
            <a:spLocks noGrp="1"/>
          </p:cNvSpPr>
          <p:nvPr>
            <p:ph type="title" idx="4294967295"/>
          </p:nvPr>
        </p:nvSpPr>
        <p:spPr>
          <a:xfrm>
            <a:off x="2611437" y="3741737"/>
            <a:ext cx="5518151" cy="2270126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Meda Saikanth Reddy 001389103</a:t>
            </a:r>
            <a:br/>
            <a:r>
              <a:t>Vennela Reddy Karaddi 001081643</a:t>
            </a:r>
            <a:br/>
            <a:r>
              <a:t>Naga Vuyyuru 001344678</a:t>
            </a:r>
          </a:p>
        </p:txBody>
      </p:sp>
      <p:sp>
        <p:nvSpPr>
          <p:cNvPr id="51" name="Subtitle 2"/>
          <p:cNvSpPr txBox="1">
            <a:spLocks noGrp="1"/>
          </p:cNvSpPr>
          <p:nvPr>
            <p:ph type="body" sz="quarter" idx="4294967295"/>
          </p:nvPr>
        </p:nvSpPr>
        <p:spPr>
          <a:xfrm>
            <a:off x="2033588" y="1914144"/>
            <a:ext cx="6096000" cy="120211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 algn="r">
              <a:defRPr sz="3200"/>
            </a:pPr>
            <a:r>
              <a:rPr lang="en-US" dirty="0"/>
              <a:t>Refugee</a:t>
            </a:r>
            <a:r>
              <a:rPr dirty="0"/>
              <a:t> Management</a:t>
            </a:r>
          </a:p>
          <a:p>
            <a:pPr algn="r">
              <a:spcBef>
                <a:spcPts val="100"/>
              </a:spcBef>
              <a:defRPr sz="3200"/>
            </a:pPr>
            <a:r>
              <a:rPr dirty="0"/>
              <a:t>System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0E16D-4D2F-4E22-916A-A2CFC7531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487680"/>
            <a:ext cx="10281920" cy="57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06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BADFB-EBDB-43DF-9AA9-89512009A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568960"/>
            <a:ext cx="10048240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840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B47FB-7D5C-4E7E-89EA-171F91A6A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0" y="568960"/>
            <a:ext cx="9621520" cy="5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561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11272-15E4-4C75-A210-EF7B4EE8B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06400"/>
            <a:ext cx="9804400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9172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FE1E1-DE40-43F1-AD1E-5EFA68687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487680"/>
            <a:ext cx="9895840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223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1DAF9-66A9-434C-9B87-3686764D1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40" y="568960"/>
            <a:ext cx="977392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196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EF44D-F0F8-42DB-80B3-832BEE30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518160"/>
            <a:ext cx="980440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A6A55-2413-4329-9F73-96622D96C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629920"/>
            <a:ext cx="9895840" cy="55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523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7BB51-26B6-40C5-B51F-525303498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80" y="609600"/>
            <a:ext cx="9489440" cy="54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831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ADB3AB-967A-492B-9D89-D4731593B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77520"/>
            <a:ext cx="100584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604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/>
          <p:cNvSpPr txBox="1">
            <a:spLocks noGrp="1"/>
          </p:cNvSpPr>
          <p:nvPr>
            <p:ph type="title" idx="4294967295"/>
          </p:nvPr>
        </p:nvSpPr>
        <p:spPr>
          <a:xfrm>
            <a:off x="5193631" y="661736"/>
            <a:ext cx="1804737" cy="60157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Objective</a:t>
            </a:r>
          </a:p>
        </p:txBody>
      </p:sp>
      <p:sp>
        <p:nvSpPr>
          <p:cNvPr id="5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2328612" y="1515979"/>
            <a:ext cx="7858125" cy="4812631"/>
          </a:xfrm>
          <a:prstGeom prst="rect">
            <a:avLst/>
          </a:prstGeom>
        </p:spPr>
        <p:txBody>
          <a:bodyPr anchor="ctr"/>
          <a:lstStyle/>
          <a:p>
            <a:pPr marL="342900" indent="-342900" algn="just" defTabSz="45720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Wingdings" pitchFamily="2" charset="2"/>
              <a:buChar char="v"/>
              <a:defRPr sz="2100"/>
            </a:pPr>
            <a:r>
              <a:rPr lang="en-US" dirty="0"/>
              <a:t>Build an effective system to provision refugee with amenities and connect them with the hospital effectively through an NGO.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buClrTx/>
              <a:buSzPct val="60000"/>
              <a:defRPr sz="2100"/>
            </a:pPr>
            <a:endParaRPr lang="en-US" dirty="0"/>
          </a:p>
          <a:p>
            <a:pPr algn="just" defTabSz="457200">
              <a:lnSpc>
                <a:spcPct val="100000"/>
              </a:lnSpc>
              <a:spcBef>
                <a:spcPts val="0"/>
              </a:spcBef>
              <a:buClrTx/>
              <a:buSzPct val="60000"/>
              <a:defRPr sz="2100"/>
            </a:pPr>
            <a:endParaRPr lang="en-US" dirty="0"/>
          </a:p>
          <a:p>
            <a:pPr marL="342900" indent="-342900" algn="just" defTabSz="45720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Wingdings" pitchFamily="2" charset="2"/>
              <a:buChar char="v"/>
              <a:defRPr sz="2100"/>
            </a:pPr>
            <a:endParaRPr dirty="0"/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 sz="2100"/>
            </a:pPr>
            <a:r>
              <a:rPr dirty="0"/>
              <a:t> 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 sz="2100"/>
            </a:pPr>
            <a:endParaRPr lang="en-US" dirty="0"/>
          </a:p>
          <a:p>
            <a:pPr algn="just" defTabSz="457200">
              <a:lnSpc>
                <a:spcPct val="100000"/>
              </a:lnSpc>
              <a:spcBef>
                <a:spcPts val="0"/>
              </a:spcBef>
              <a:defRPr sz="2100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6279-33C1-5D4C-BC32-FA903758887F}"/>
              </a:ext>
            </a:extLst>
          </p:cNvPr>
          <p:cNvSpPr txBox="1"/>
          <p:nvPr/>
        </p:nvSpPr>
        <p:spPr>
          <a:xfrm>
            <a:off x="7134726" y="2510409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2BF54-4669-4B05-9E51-6BD342B0D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1178560"/>
            <a:ext cx="8900160" cy="51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5739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B097F-8AC9-46C0-93C9-1C5EB43A7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497840"/>
            <a:ext cx="9895840" cy="60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006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7A3FC-DF20-4510-9CC3-B1250E140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355600"/>
            <a:ext cx="971296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0012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A7DA7-41B5-4A4C-8165-18E3DE060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558800"/>
            <a:ext cx="9723120" cy="54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5824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94B32-B467-41F0-A06F-FA34F0CB7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508000"/>
            <a:ext cx="9906000" cy="5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0222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3744A-DC78-4397-AE80-91F9E068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18160"/>
            <a:ext cx="9987280" cy="56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468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21C45-6209-4083-A220-A372C75FD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87680"/>
            <a:ext cx="991616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5667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C776C-2722-458B-A7A8-D5108CEDE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416560"/>
            <a:ext cx="986536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46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9069-5129-4997-B010-D836F0B4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960" y="2766218"/>
            <a:ext cx="10972800" cy="1325563"/>
          </a:xfrm>
        </p:spPr>
        <p:txBody>
          <a:bodyPr/>
          <a:lstStyle/>
          <a:p>
            <a:r>
              <a:rPr lang="en-US" dirty="0"/>
              <a:t>Volunteer Funds Request Work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6F705-688C-41EB-A032-2241E82EF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V="1">
            <a:off x="609600" y="6858000"/>
            <a:ext cx="10972800" cy="8331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716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40770-6259-4BAA-BE5B-C61FFFC4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822960"/>
            <a:ext cx="7995920" cy="556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B2534-C505-4FDA-8C0E-B250BD402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822960"/>
            <a:ext cx="7142480" cy="55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043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roblem  Statement"/>
          <p:cNvSpPr txBox="1">
            <a:spLocks noGrp="1"/>
          </p:cNvSpPr>
          <p:nvPr>
            <p:ph type="ctrTitle"/>
          </p:nvPr>
        </p:nvSpPr>
        <p:spPr>
          <a:xfrm>
            <a:off x="4126832" y="625642"/>
            <a:ext cx="3705727" cy="5775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  <a:endParaRPr dirty="0"/>
          </a:p>
        </p:txBody>
      </p:sp>
      <p:sp>
        <p:nvSpPr>
          <p:cNvPr id="57" name="Refugee’s are not aware of fund providers who are ready to help them.…"/>
          <p:cNvSpPr txBox="1">
            <a:spLocks noGrp="1"/>
          </p:cNvSpPr>
          <p:nvPr>
            <p:ph type="subTitle" idx="1"/>
          </p:nvPr>
        </p:nvSpPr>
        <p:spPr>
          <a:xfrm>
            <a:off x="1614237" y="2009273"/>
            <a:ext cx="8963526" cy="3435015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Volunteers of an NGO serve as a bridge between refugees and hospitals.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Medical Camp Organizers request doctors of a hospital and provide refugees with a medical camp.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Fund providers help in the functioning of NGO by providing the required.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3D2BF-93AF-437E-8C1C-6DF9819D6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72720"/>
            <a:ext cx="9296400" cy="6116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876996-BA2A-4FE8-9D56-02E3F2BC0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172720"/>
            <a:ext cx="6309360" cy="61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471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A4033-AEE5-44F4-BFBE-1C8D77A27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4A497-4B6A-4633-8811-C5CA2519D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60" y="0"/>
            <a:ext cx="766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0157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E92E1-7672-4386-8BFE-539A02A0B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406400"/>
            <a:ext cx="10403840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2407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E6CA-EFF4-48D4-8DD2-515289102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76400" y="3007677"/>
            <a:ext cx="10972800" cy="1325563"/>
          </a:xfrm>
        </p:spPr>
        <p:txBody>
          <a:bodyPr/>
          <a:lstStyle/>
          <a:p>
            <a:r>
              <a:rPr lang="en-US" dirty="0"/>
              <a:t>Amenities, Inventory Work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294FA-A51A-45A2-9DC8-B6E08308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V="1">
            <a:off x="609600" y="6858000"/>
            <a:ext cx="10972800" cy="13255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9620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6E10D-F270-4255-88A6-54470711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"/>
            <a:ext cx="10332720" cy="624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6E2DA-B276-410F-9758-E3E29A6A8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74320"/>
            <a:ext cx="7010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1463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CA16C-CA46-447C-B4AB-3E5991926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60"/>
            <a:ext cx="7711440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9EAC2-86E0-4EF4-9153-BBAA07245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40" y="314960"/>
            <a:ext cx="712216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910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967A1-C45F-46B6-83ED-DDA8572D5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80"/>
            <a:ext cx="9052560" cy="585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55519-40D6-478D-BAE1-DFD7762F2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40" y="924560"/>
            <a:ext cx="6715760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4794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D3B71-A9DB-4923-971D-75ABEEE5C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" y="609600"/>
            <a:ext cx="7894320" cy="4937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FA81C-639C-4F7A-9269-58228E723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01520"/>
            <a:ext cx="6573520" cy="45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3756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5EB4F-72BB-4D8A-932B-FB51D7C39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8371840" cy="6228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9B347-FEEF-4197-8C07-8D9AE21C0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0" y="304800"/>
            <a:ext cx="7284720" cy="62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5616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8D05D-6828-40AF-93D3-7994DC2E5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08E172-374F-4B29-B817-BB0E11313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60" y="1656080"/>
            <a:ext cx="8676640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97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pproach"/>
          <p:cNvSpPr txBox="1">
            <a:spLocks noGrp="1"/>
          </p:cNvSpPr>
          <p:nvPr>
            <p:ph type="title" idx="4294967295"/>
          </p:nvPr>
        </p:nvSpPr>
        <p:spPr>
          <a:xfrm>
            <a:off x="5112502" y="638968"/>
            <a:ext cx="1966996" cy="563563"/>
          </a:xfrm>
          <a:prstGeom prst="rect">
            <a:avLst/>
          </a:prstGeom>
        </p:spPr>
        <p:txBody>
          <a:bodyPr/>
          <a:lstStyle/>
          <a:p>
            <a:r>
              <a:rPr dirty="0"/>
              <a:t>Approach </a:t>
            </a:r>
          </a:p>
        </p:txBody>
      </p:sp>
      <p:sp>
        <p:nvSpPr>
          <p:cNvPr id="60" name="Refugee :…"/>
          <p:cNvSpPr txBox="1">
            <a:spLocks noGrp="1"/>
          </p:cNvSpPr>
          <p:nvPr>
            <p:ph type="body" sz="half" idx="4294967295"/>
          </p:nvPr>
        </p:nvSpPr>
        <p:spPr>
          <a:xfrm>
            <a:off x="1703847" y="1479885"/>
            <a:ext cx="8784306" cy="4613776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r>
              <a:rPr b="1" dirty="0"/>
              <a:t>Refugee :</a:t>
            </a:r>
          </a:p>
          <a:p>
            <a:r>
              <a:rPr lang="en-US" dirty="0"/>
              <a:t>When </a:t>
            </a:r>
            <a:r>
              <a:rPr dirty="0"/>
              <a:t>a refugee </a:t>
            </a:r>
            <a:r>
              <a:rPr lang="en-US" dirty="0"/>
              <a:t>needs medical attention, t</a:t>
            </a:r>
            <a:r>
              <a:rPr dirty="0"/>
              <a:t>he refugee manager will raise </a:t>
            </a:r>
            <a:r>
              <a:rPr lang="en-US" dirty="0"/>
              <a:t>a</a:t>
            </a:r>
            <a:r>
              <a:rPr dirty="0"/>
              <a:t> request </a:t>
            </a:r>
            <a:r>
              <a:rPr lang="en-US" dirty="0"/>
              <a:t>to</a:t>
            </a:r>
            <a:r>
              <a:rPr dirty="0"/>
              <a:t> NGO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NGO Volunteer </a:t>
            </a:r>
            <a:r>
              <a:rPr b="1" dirty="0"/>
              <a:t> </a:t>
            </a:r>
            <a:r>
              <a:rPr lang="en-US" b="1" dirty="0"/>
              <a:t> :</a:t>
            </a:r>
          </a:p>
          <a:p>
            <a:r>
              <a:rPr lang="en-US" dirty="0"/>
              <a:t>When a request is received from refugee manager, a volunteer will be raising another request to the medical camp organizer.</a:t>
            </a:r>
          </a:p>
          <a:p>
            <a:endParaRPr lang="en-US" dirty="0"/>
          </a:p>
          <a:p>
            <a:r>
              <a:rPr lang="en-US" b="1" dirty="0"/>
              <a:t>Medical Camp Organizer:</a:t>
            </a:r>
          </a:p>
          <a:p>
            <a:r>
              <a:rPr lang="en-US" dirty="0"/>
              <a:t>When a request is received from an NGO volunteer, the medical camp organizer requests the doctor for the availability and upon approval, a medical camp will be arranged for the refugees.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5650F-C532-43F8-A59E-FEB40DAEF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304800"/>
            <a:ext cx="1028192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0181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HANK YOU"/>
          <p:cNvSpPr txBox="1"/>
          <p:nvPr/>
        </p:nvSpPr>
        <p:spPr>
          <a:xfrm>
            <a:off x="4343400" y="2819400"/>
            <a:ext cx="4191000" cy="85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5400">
                <a:solidFill>
                  <a:srgbClr val="8CCA77"/>
                </a:solidFill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Work Flow"/>
          <p:cNvSpPr txBox="1">
            <a:spLocks noGrp="1"/>
          </p:cNvSpPr>
          <p:nvPr>
            <p:ph type="title" idx="4294967295"/>
          </p:nvPr>
        </p:nvSpPr>
        <p:spPr>
          <a:xfrm>
            <a:off x="4916487" y="398463"/>
            <a:ext cx="2359025" cy="6207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 Cases</a:t>
            </a:r>
            <a:r>
              <a:rPr dirty="0"/>
              <a:t> </a:t>
            </a:r>
          </a:p>
        </p:txBody>
      </p:sp>
      <p:sp>
        <p:nvSpPr>
          <p:cNvPr id="63" name="Detailed work sequence"/>
          <p:cNvSpPr txBox="1">
            <a:spLocks noGrp="1"/>
          </p:cNvSpPr>
          <p:nvPr>
            <p:ph type="body" sz="half" idx="4294967295"/>
          </p:nvPr>
        </p:nvSpPr>
        <p:spPr>
          <a:xfrm>
            <a:off x="1889124" y="1783270"/>
            <a:ext cx="8413750" cy="496887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b="1" dirty="0"/>
              <a:t>Refugee Camp Manager: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Request Amenities from Amenities Provider.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Request Medical camp for refugees.</a:t>
            </a:r>
          </a:p>
          <a:p>
            <a:endParaRPr lang="en-US" dirty="0"/>
          </a:p>
          <a:p>
            <a:pPr marL="342900" indent="-342900">
              <a:buFont typeface="Wingdings" pitchFamily="2" charset="2"/>
              <a:buChar char="v"/>
            </a:pPr>
            <a:r>
              <a:rPr lang="en-US" b="1" dirty="0"/>
              <a:t>Amenities Provider: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Amenities to refugee camp manager when requested.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Request inventory from Inventory manager.</a:t>
            </a:r>
          </a:p>
          <a:p>
            <a:endParaRPr lang="en-US" dirty="0"/>
          </a:p>
          <a:p>
            <a:pPr marL="342900" indent="-342900">
              <a:buFont typeface="Wingdings" pitchFamily="2" charset="2"/>
              <a:buChar char="v"/>
            </a:pPr>
            <a:r>
              <a:rPr lang="en-US" b="1" dirty="0"/>
              <a:t>Inventory Manager: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inventory to Amenities provider when requested.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9578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ork Flow">
            <a:extLst>
              <a:ext uri="{FF2B5EF4-FFF2-40B4-BE49-F238E27FC236}">
                <a16:creationId xmlns:a16="http://schemas.microsoft.com/office/drawing/2014/main" id="{2FCA2C4E-CB77-0C4A-A476-324C35D8E22B}"/>
              </a:ext>
            </a:extLst>
          </p:cNvPr>
          <p:cNvSpPr txBox="1">
            <a:spLocks/>
          </p:cNvSpPr>
          <p:nvPr/>
        </p:nvSpPr>
        <p:spPr>
          <a:xfrm>
            <a:off x="4916905" y="531311"/>
            <a:ext cx="2358189" cy="62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/>
              <a:t>Use Cases </a:t>
            </a:r>
            <a:endParaRPr lang="en-US" dirty="0"/>
          </a:p>
        </p:txBody>
      </p:sp>
      <p:sp>
        <p:nvSpPr>
          <p:cNvPr id="3" name="Detailed work sequence">
            <a:extLst>
              <a:ext uri="{FF2B5EF4-FFF2-40B4-BE49-F238E27FC236}">
                <a16:creationId xmlns:a16="http://schemas.microsoft.com/office/drawing/2014/main" id="{AE82A819-B898-A940-8CFE-2B08FFB982B5}"/>
              </a:ext>
            </a:extLst>
          </p:cNvPr>
          <p:cNvSpPr txBox="1">
            <a:spLocks/>
          </p:cNvSpPr>
          <p:nvPr/>
        </p:nvSpPr>
        <p:spPr>
          <a:xfrm>
            <a:off x="2209924" y="1467855"/>
            <a:ext cx="8413960" cy="4969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42900" indent="-342900" hangingPunct="1">
              <a:buFont typeface="Wingdings" pitchFamily="2" charset="2"/>
              <a:buChar char="v"/>
            </a:pPr>
            <a:r>
              <a:rPr lang="en-US" b="1" dirty="0"/>
              <a:t>NGO Volunteer:</a:t>
            </a:r>
          </a:p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dirty="0"/>
              <a:t>Request funds from Funds Provider.</a:t>
            </a:r>
          </a:p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dirty="0"/>
              <a:t>Request Medical camp for refugees when a request is received from refugee camp manager.</a:t>
            </a:r>
          </a:p>
          <a:p>
            <a:pPr hangingPunct="1"/>
            <a:endParaRPr lang="en-US" dirty="0"/>
          </a:p>
          <a:p>
            <a:pPr marL="342900" indent="-342900" hangingPunct="1">
              <a:buFont typeface="Wingdings" pitchFamily="2" charset="2"/>
              <a:buChar char="v"/>
            </a:pPr>
            <a:r>
              <a:rPr lang="en-US" b="1" dirty="0"/>
              <a:t>Funds Provider:</a:t>
            </a:r>
          </a:p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dirty="0"/>
              <a:t>Provide funds to NGO when requested.</a:t>
            </a:r>
          </a:p>
          <a:p>
            <a:pPr hangingPunct="1"/>
            <a:endParaRPr lang="en-US" b="1" dirty="0"/>
          </a:p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4035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ork Flow">
            <a:extLst>
              <a:ext uri="{FF2B5EF4-FFF2-40B4-BE49-F238E27FC236}">
                <a16:creationId xmlns:a16="http://schemas.microsoft.com/office/drawing/2014/main" id="{388461CB-D38E-0C46-862E-A41F8F915EA9}"/>
              </a:ext>
            </a:extLst>
          </p:cNvPr>
          <p:cNvSpPr txBox="1">
            <a:spLocks/>
          </p:cNvSpPr>
          <p:nvPr/>
        </p:nvSpPr>
        <p:spPr>
          <a:xfrm>
            <a:off x="4916905" y="531311"/>
            <a:ext cx="2358189" cy="62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/>
              <a:t>Use Cases </a:t>
            </a:r>
            <a:endParaRPr lang="en-US" dirty="0"/>
          </a:p>
        </p:txBody>
      </p:sp>
      <p:sp>
        <p:nvSpPr>
          <p:cNvPr id="3" name="Detailed work sequence">
            <a:extLst>
              <a:ext uri="{FF2B5EF4-FFF2-40B4-BE49-F238E27FC236}">
                <a16:creationId xmlns:a16="http://schemas.microsoft.com/office/drawing/2014/main" id="{E5E9F95D-43C2-AF42-8BBC-4AAEA460F841}"/>
              </a:ext>
            </a:extLst>
          </p:cNvPr>
          <p:cNvSpPr txBox="1">
            <a:spLocks/>
          </p:cNvSpPr>
          <p:nvPr/>
        </p:nvSpPr>
        <p:spPr>
          <a:xfrm>
            <a:off x="2246018" y="1660360"/>
            <a:ext cx="8413960" cy="4969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lnSpcReduction="10000"/>
          </a:bodyPr>
          <a:lstStyle>
            <a:lvl1pPr marL="0" marR="0" indent="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EC0C1"/>
              </a:buClr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42900" indent="-342900" hangingPunct="1">
              <a:buFont typeface="Wingdings" pitchFamily="2" charset="2"/>
              <a:buChar char="v"/>
            </a:pPr>
            <a:r>
              <a:rPr lang="en-US" b="1" dirty="0"/>
              <a:t>Medical Camp Organizer:</a:t>
            </a:r>
          </a:p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dirty="0"/>
              <a:t>Request doctor for availability when a request from NGO volunteer is received.</a:t>
            </a:r>
          </a:p>
          <a:p>
            <a:pPr hangingPunct="1"/>
            <a:endParaRPr lang="en-US" b="1" dirty="0"/>
          </a:p>
          <a:p>
            <a:pPr marL="342900" indent="-342900" hangingPunct="1">
              <a:buFont typeface="Wingdings" pitchFamily="2" charset="2"/>
              <a:buChar char="v"/>
            </a:pPr>
            <a:r>
              <a:rPr lang="en-US" b="1" dirty="0"/>
              <a:t>Doctor:</a:t>
            </a:r>
          </a:p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dirty="0"/>
              <a:t>Request lab test from lab assistant.</a:t>
            </a:r>
          </a:p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dirty="0"/>
              <a:t>Assign/Approve a request from medical camp organizer to conduct a medical camp for refugees.</a:t>
            </a:r>
          </a:p>
          <a:p>
            <a:pPr hangingPunct="1"/>
            <a:endParaRPr lang="en-US" dirty="0"/>
          </a:p>
          <a:p>
            <a:pPr marL="342900" indent="-342900" hangingPunct="1">
              <a:buFont typeface="Wingdings" pitchFamily="2" charset="2"/>
              <a:buChar char="v"/>
            </a:pPr>
            <a:r>
              <a:rPr lang="en-US" b="1" dirty="0"/>
              <a:t>Lab Assistant:</a:t>
            </a:r>
          </a:p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dirty="0"/>
              <a:t>Provide lab test results to doctor </a:t>
            </a:r>
            <a:r>
              <a:rPr lang="en-US"/>
              <a:t>when requested.</a:t>
            </a:r>
            <a:endParaRPr lang="en-US" dirty="0"/>
          </a:p>
          <a:p>
            <a:pPr marL="342900" indent="-342900" hangingPunct="1">
              <a:buFont typeface="Arial" panose="020B0604020202020204" pitchFamily="34" charset="0"/>
              <a:buChar char="•"/>
            </a:pPr>
            <a:endParaRPr lang="en-US" b="1" dirty="0"/>
          </a:p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25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An Object Model"/>
          <p:cNvSpPr txBox="1">
            <a:spLocks noGrp="1"/>
          </p:cNvSpPr>
          <p:nvPr>
            <p:ph type="title" idx="4294967295"/>
          </p:nvPr>
        </p:nvSpPr>
        <p:spPr>
          <a:xfrm>
            <a:off x="4523874" y="304800"/>
            <a:ext cx="2562726" cy="5048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Object Model </a:t>
            </a:r>
          </a:p>
        </p:txBody>
      </p:sp>
      <p:sp>
        <p:nvSpPr>
          <p:cNvPr id="7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2773362" y="2051050"/>
            <a:ext cx="7796213" cy="3997325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3191F-DE65-984F-90A4-999BE2A11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6" y="1114425"/>
            <a:ext cx="9426742" cy="5438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Work Flow"/>
          <p:cNvSpPr txBox="1">
            <a:spLocks noGrp="1"/>
          </p:cNvSpPr>
          <p:nvPr>
            <p:ph type="title" idx="4294967295"/>
          </p:nvPr>
        </p:nvSpPr>
        <p:spPr>
          <a:xfrm>
            <a:off x="2611437" y="808037"/>
            <a:ext cx="7958138" cy="1076326"/>
          </a:xfrm>
          <a:prstGeom prst="rect">
            <a:avLst/>
          </a:prstGeom>
        </p:spPr>
        <p:txBody>
          <a:bodyPr/>
          <a:lstStyle/>
          <a:p>
            <a:r>
              <a:t>Work Flow </a:t>
            </a:r>
          </a:p>
        </p:txBody>
      </p:sp>
      <p:sp>
        <p:nvSpPr>
          <p:cNvPr id="63" name="Detailed work sequence"/>
          <p:cNvSpPr txBox="1">
            <a:spLocks noGrp="1"/>
          </p:cNvSpPr>
          <p:nvPr>
            <p:ph type="body" sz="half" idx="4294967295"/>
          </p:nvPr>
        </p:nvSpPr>
        <p:spPr>
          <a:xfrm>
            <a:off x="2271712" y="2540000"/>
            <a:ext cx="7796213" cy="2887663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r>
              <a:rPr dirty="0"/>
              <a:t>Detailed work sequence</a:t>
            </a:r>
            <a:r>
              <a:rPr lang="en-US" dirty="0"/>
              <a:t> for Medical camp Request</a:t>
            </a:r>
          </a:p>
          <a:p>
            <a:pPr marL="457200" indent="-457200">
              <a:buAutoNum type="arabicPeriod"/>
            </a:pPr>
            <a:r>
              <a:rPr lang="en-US" dirty="0"/>
              <a:t>Refugee camp manager raises a medical camp request to NGO Enterprise’s Volunteer Organization.</a:t>
            </a:r>
          </a:p>
          <a:p>
            <a:pPr marL="457200" indent="-457200">
              <a:buAutoNum type="arabicPeriod"/>
            </a:pPr>
            <a:r>
              <a:rPr lang="en-US" dirty="0"/>
              <a:t>Before processing the request, Volunteer needs to take acceptance from  Medical camp organization (of Hospital Enterprise).</a:t>
            </a:r>
          </a:p>
          <a:p>
            <a:pPr marL="457200" indent="-457200">
              <a:buAutoNum type="arabicPeriod"/>
            </a:pPr>
            <a:r>
              <a:rPr lang="en-US" dirty="0"/>
              <a:t> Medical camp organization must take acceptance from a doctor if he is available to provide support for medical camp.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1D68B"/>
      </a:accent1>
      <a:accent2>
        <a:srgbClr val="5EC795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Madiso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1D68B"/>
      </a:accent1>
      <a:accent2>
        <a:srgbClr val="5EC795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Madiso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383</Words>
  <Application>Microsoft Macintosh PowerPoint</Application>
  <PresentationFormat>Widescreen</PresentationFormat>
  <Paragraphs>61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Wingdings</vt:lpstr>
      <vt:lpstr>Wingdings 3</vt:lpstr>
      <vt:lpstr>Madison</vt:lpstr>
      <vt:lpstr>Meda Saikanth Reddy 001389103 Vennela Reddy Karaddi 001081643 Naga Vuyyuru 001344678</vt:lpstr>
      <vt:lpstr>Objective</vt:lpstr>
      <vt:lpstr>Problem Statement</vt:lpstr>
      <vt:lpstr>Approach </vt:lpstr>
      <vt:lpstr>Use Cases </vt:lpstr>
      <vt:lpstr>PowerPoint Presentation</vt:lpstr>
      <vt:lpstr>PowerPoint Presentation</vt:lpstr>
      <vt:lpstr>Object Model </vt:lpstr>
      <vt:lpstr>Work 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Volunteer Funds Request Work Flow</vt:lpstr>
      <vt:lpstr>PowerPoint Presentation</vt:lpstr>
      <vt:lpstr>PowerPoint Presentation</vt:lpstr>
      <vt:lpstr>PowerPoint Presentation</vt:lpstr>
      <vt:lpstr>PowerPoint Presentation</vt:lpstr>
      <vt:lpstr>Amenities, Inventory Work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Meda Saikanth Reddy 001389103 Vennela Reddy Karaddi 001081643 Naga Vuyyuru 001344678</dc:title>
  <cp:lastModifiedBy>Naga Venkata Sai Shashanka Vuyyuru</cp:lastModifiedBy>
  <cp:revision>46</cp:revision>
  <dcterms:modified xsi:type="dcterms:W3CDTF">2019-12-08T02:35:35Z</dcterms:modified>
</cp:coreProperties>
</file>